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67" r:id="rId1"/>
  </p:sldMasterIdLst>
  <p:notesMasterIdLst>
    <p:notesMasterId r:id="rId14"/>
  </p:notesMasterIdLst>
  <p:sldIdLst>
    <p:sldId id="259" r:id="rId2"/>
    <p:sldId id="478" r:id="rId3"/>
    <p:sldId id="459" r:id="rId4"/>
    <p:sldId id="484" r:id="rId5"/>
    <p:sldId id="485" r:id="rId6"/>
    <p:sldId id="486" r:id="rId7"/>
    <p:sldId id="483" r:id="rId8"/>
    <p:sldId id="482" r:id="rId9"/>
    <p:sldId id="470" r:id="rId10"/>
    <p:sldId id="481" r:id="rId11"/>
    <p:sldId id="487" r:id="rId12"/>
    <p:sldId id="48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375" userDrawn="1">
          <p15:clr>
            <a:srgbClr val="A4A3A4"/>
          </p15:clr>
        </p15:guide>
        <p15:guide id="4" pos="7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D9AA9"/>
    <a:srgbClr val="7D91AA"/>
    <a:srgbClr val="A32638"/>
    <a:srgbClr val="56AA1C"/>
    <a:srgbClr val="BD6005"/>
    <a:srgbClr val="BD4505"/>
    <a:srgbClr val="7D9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3" autoAdjust="0"/>
    <p:restoredTop sz="87572" autoAdjust="0"/>
  </p:normalViewPr>
  <p:slideViewPr>
    <p:cSldViewPr>
      <p:cViewPr varScale="1">
        <p:scale>
          <a:sx n="69" d="100"/>
          <a:sy n="69" d="100"/>
        </p:scale>
        <p:origin x="576" y="18"/>
      </p:cViewPr>
      <p:guideLst>
        <p:guide orient="horz" pos="2160"/>
        <p:guide pos="3840"/>
        <p:guide pos="7375"/>
        <p:guide pos="7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anose="02020603050405020304" pitchFamily="18" charset="0"/>
              </a:defRPr>
            </a:lvl1pPr>
          </a:lstStyle>
          <a:p>
            <a:endParaRPr lang="de-DE" altLang="de-DE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anose="02020603050405020304" pitchFamily="18" charset="0"/>
              </a:defRPr>
            </a:lvl1pPr>
          </a:lstStyle>
          <a:p>
            <a:endParaRPr lang="de-DE" altLang="de-DE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anose="02020603050405020304" pitchFamily="18" charset="0"/>
              </a:defRPr>
            </a:lvl1pPr>
          </a:lstStyle>
          <a:p>
            <a:endParaRPr lang="de-DE" altLang="de-DE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anose="02020603050405020304" pitchFamily="18" charset="0"/>
              </a:defRPr>
            </a:lvl1pPr>
          </a:lstStyle>
          <a:p>
            <a:fld id="{1DC0090C-477E-4700-B52F-FA11C1F77407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2789BC6-AC46-4662-BD2B-8F1514C69112}" type="slidenum">
              <a:rPr lang="de-DE" altLang="de-DE"/>
              <a:pPr/>
              <a:t>1</a:t>
            </a:fld>
            <a:endParaRPr lang="de-DE" altLang="de-DE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 alt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6625-B949-4E1B-A326-0D75ED803C47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8752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A7084-D21B-4412-8BAA-9519E32DF079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387764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04999-DFEC-4E1A-8B0E-1B59177BCD23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636381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defRPr sz="800"/>
            </a:lvl1pPr>
          </a:lstStyle>
          <a:p>
            <a:pPr lvl="0"/>
            <a:r>
              <a:rPr lang="de-DE" altLang="de-DE" noProof="0"/>
              <a:t>Master-Untertitelformat bearbeiten</a:t>
            </a:r>
          </a:p>
        </p:txBody>
      </p:sp>
      <p:sp>
        <p:nvSpPr>
          <p:cNvPr id="70660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265863"/>
            <a:ext cx="28448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 altLang="de-DE"/>
          </a:p>
        </p:txBody>
      </p:sp>
      <p:sp>
        <p:nvSpPr>
          <p:cNvPr id="70661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 altLang="de-DE"/>
          </a:p>
        </p:txBody>
      </p:sp>
      <p:sp>
        <p:nvSpPr>
          <p:cNvPr id="70662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fld id="{233E8346-62D4-4FD5-83A1-D02631196B55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07187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alt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BA0D804-B47B-4CCC-A417-06299ECF6931}" type="slidenum">
              <a:rPr lang="de-DE" altLang="de-DE"/>
              <a:pPr/>
              <a:t>‹Nr.›</a:t>
            </a:fld>
            <a:endParaRPr lang="de-DE" alt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39862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D5D6F-B15D-422A-8262-113C76E1F37F}" type="slidenum">
              <a:rPr lang="de-DE" altLang="de-DE" smtClean="0"/>
              <a:pPr/>
              <a:t>‹Nr.›</a:t>
            </a:fld>
            <a:endParaRPr lang="de-DE" alt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10668">
            <a:off x="11308665" y="5928654"/>
            <a:ext cx="1196504" cy="12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167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07C07-1A47-4AEF-9500-F86846B82DDE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26620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5C49A-3F08-43FC-81E8-7D64018C9446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580421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59D4-D73D-41AC-B581-7F48A6A0DA96}" type="slidenum">
              <a:rPr lang="de-DE" altLang="de-DE" smtClean="0"/>
              <a:pPr/>
              <a:t>‹Nr.›</a:t>
            </a:fld>
            <a:endParaRPr lang="de-DE" altLang="de-D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613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0D804-B47B-4CCC-A417-06299ECF6931}" type="slidenum">
              <a:rPr lang="de-DE" altLang="de-DE" smtClean="0"/>
              <a:pPr/>
              <a:t>‹Nr.›</a:t>
            </a:fld>
            <a:endParaRPr lang="de-DE" alt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2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1D1E6-1A8D-415C-9F86-37DC23DF3987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46227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7D646-16DC-4769-A241-4BE67CB9E3BE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35266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EB119-4D3A-4D58-964D-EEE260934955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76170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8B6625-B949-4E1B-A326-0D75ED803C47}" type="slidenum">
              <a:rPr lang="de-DE" altLang="de-DE" smtClean="0"/>
              <a:pPr/>
              <a:t>‹Nr.›</a:t>
            </a:fld>
            <a:endParaRPr lang="de-DE" altLang="de-DE"/>
          </a:p>
        </p:txBody>
      </p:sp>
      <p:sp>
        <p:nvSpPr>
          <p:cNvPr id="7" name="Line 29"/>
          <p:cNvSpPr>
            <a:spLocks noChangeShapeType="1"/>
          </p:cNvSpPr>
          <p:nvPr userDrawn="1"/>
        </p:nvSpPr>
        <p:spPr bwMode="auto">
          <a:xfrm>
            <a:off x="0" y="1751013"/>
            <a:ext cx="12192000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2400"/>
          </a:p>
        </p:txBody>
      </p:sp>
      <p:sp>
        <p:nvSpPr>
          <p:cNvPr id="8" name="Line 30"/>
          <p:cNvSpPr>
            <a:spLocks noChangeShapeType="1"/>
          </p:cNvSpPr>
          <p:nvPr userDrawn="1"/>
        </p:nvSpPr>
        <p:spPr bwMode="auto">
          <a:xfrm rot="-5400000">
            <a:off x="-2218530" y="3437732"/>
            <a:ext cx="6837363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2936836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65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hyperlink" Target="https://www.coasterfriends.de/forum/attachments/eure-tripreports-unsere-freude/240493d1382869532-europa-park-am-26-10-2013-dsc_4001.jpg" TargetMode="External"/><Relationship Id="rId7" Type="http://schemas.openxmlformats.org/officeDocument/2006/relationships/image" Target="../media/image5.JPG"/><Relationship Id="rId2" Type="http://schemas.openxmlformats.org/officeDocument/2006/relationships/hyperlink" Target="https://commons.wikimedia.org/wiki/File:Europa-Park_-_Blue_Fire_Megacoaster_(32).JP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hyperlink" Target="https://www.ep-board.de/download/file.php?id=31185&amp;mode=view" TargetMode="External"/><Relationship Id="rId4" Type="http://schemas.openxmlformats.org/officeDocument/2006/relationships/hyperlink" Target="http://photobucket.com/gallery/user/Parksonline/media/cGF0aDovMTUtMV96cHM2NjdiYWYxYy5qcGc=/" TargetMode="External"/><Relationship Id="rId9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lh3.googleusercontent.com/Qffg46s8SZqGpV7GgJu9n_eDRrSo9wiAvE1-wyIz4j-ry8RsRSpd7dS_Az9M6AK2Pyk=h900" TargetMode="External"/><Relationship Id="rId3" Type="http://schemas.openxmlformats.org/officeDocument/2006/relationships/image" Target="../media/image9.jpeg"/><Relationship Id="rId7" Type="http://schemas.openxmlformats.org/officeDocument/2006/relationships/hyperlink" Target="https://lh5.ggpht.com/Xj6eecmIMtBszTyBQiiK9njri1SdHxuSJMvuuQnkkYUsI0r9XREsge76TnUKhDNzVp6N=h900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uploads.tapatalk-cdn.com/20160506/d8e6e2c4c8bfc31c9dee0dc32399515a.jpg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hyperlink" Target="http://chip02.chipimages.de/crawler/FK4m2qzW9tRYWGTuOfqK6NjybnBSN9aa/512713549/KbLHGfEOTyNZNVP7TKzx6o4XydYJ0yj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9" name="Picture 15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2194" y="315913"/>
            <a:ext cx="3600450" cy="696912"/>
          </a:xfrm>
          <a:prstGeom prst="rect">
            <a:avLst/>
          </a:prstGeom>
          <a:noFill/>
          <a:extLst/>
        </p:spPr>
      </p:pic>
      <p:sp>
        <p:nvSpPr>
          <p:cNvPr id="6176" name="Text Box 32"/>
          <p:cNvSpPr txBox="1">
            <a:spLocks noChangeArrowheads="1"/>
          </p:cNvSpPr>
          <p:nvPr/>
        </p:nvSpPr>
        <p:spPr bwMode="auto">
          <a:xfrm>
            <a:off x="1752600" y="2096852"/>
            <a:ext cx="4114800" cy="13029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de-DE" altLang="de-DE" sz="4800" dirty="0">
                <a:solidFill>
                  <a:srgbClr val="A32638"/>
                </a:solidFill>
                <a:latin typeface="+mj-lt"/>
              </a:rPr>
              <a:t>Coaster2Go</a:t>
            </a:r>
            <a:endParaRPr lang="de-DE" altLang="de-DE" sz="2000" dirty="0">
              <a:solidFill>
                <a:srgbClr val="A32638"/>
              </a:solidFill>
              <a:latin typeface="+mj-lt"/>
            </a:endParaRPr>
          </a:p>
          <a:p>
            <a:pPr>
              <a:lnSpc>
                <a:spcPts val="2200"/>
              </a:lnSpc>
            </a:pPr>
            <a:endParaRPr lang="de-DE" altLang="de-DE" sz="2000" dirty="0">
              <a:solidFill>
                <a:srgbClr val="A32638"/>
              </a:solidFill>
              <a:latin typeface="+mj-lt"/>
            </a:endParaRPr>
          </a:p>
          <a:p>
            <a:pPr>
              <a:lnSpc>
                <a:spcPts val="2200"/>
              </a:lnSpc>
            </a:pPr>
            <a:r>
              <a:rPr lang="de-DE" altLang="de-DE" sz="2000" dirty="0">
                <a:solidFill>
                  <a:srgbClr val="A32638"/>
                </a:solidFill>
                <a:latin typeface="+mj-lt"/>
              </a:rPr>
              <a:t>Mobile </a:t>
            </a:r>
            <a:r>
              <a:rPr lang="de-DE" altLang="de-DE" sz="2000" dirty="0" err="1">
                <a:solidFill>
                  <a:srgbClr val="A32638"/>
                </a:solidFill>
                <a:latin typeface="+mj-lt"/>
              </a:rPr>
              <a:t>Application</a:t>
            </a:r>
            <a:r>
              <a:rPr lang="de-DE" altLang="de-DE" sz="2000" dirty="0">
                <a:solidFill>
                  <a:srgbClr val="A32638"/>
                </a:solidFill>
                <a:latin typeface="+mj-lt"/>
              </a:rPr>
              <a:t> Development</a:t>
            </a:r>
            <a:endParaRPr lang="de-DE" altLang="de-DE" sz="3200" b="1" dirty="0">
              <a:solidFill>
                <a:srgbClr val="A32638"/>
              </a:solidFill>
              <a:latin typeface="+mj-lt"/>
            </a:endParaRPr>
          </a:p>
        </p:txBody>
      </p:sp>
      <p:sp>
        <p:nvSpPr>
          <p:cNvPr id="6177" name="Text Box 33"/>
          <p:cNvSpPr txBox="1">
            <a:spLocks noChangeArrowheads="1"/>
          </p:cNvSpPr>
          <p:nvPr/>
        </p:nvSpPr>
        <p:spPr bwMode="auto">
          <a:xfrm>
            <a:off x="1752600" y="3537012"/>
            <a:ext cx="34433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ts val="1200"/>
              </a:lnSpc>
              <a:buClr>
                <a:schemeClr val="tx2"/>
              </a:buClr>
            </a:pPr>
            <a:r>
              <a:rPr lang="de-DE" altLang="de-DE" sz="1200" dirty="0">
                <a:solidFill>
                  <a:srgbClr val="323232"/>
                </a:solidFill>
                <a:latin typeface="+mn-lt"/>
              </a:rPr>
              <a:t>Tim Stenzel, Fabian Fischbach, Luis Beaucamp</a:t>
            </a:r>
          </a:p>
          <a:p>
            <a:pPr>
              <a:lnSpc>
                <a:spcPts val="1200"/>
              </a:lnSpc>
              <a:buClr>
                <a:schemeClr val="tx2"/>
              </a:buClr>
            </a:pPr>
            <a:r>
              <a:rPr lang="de-DE" altLang="de-DE" sz="1200" dirty="0">
                <a:solidFill>
                  <a:srgbClr val="323232"/>
                </a:solidFill>
                <a:latin typeface="+mn-lt"/>
              </a:rPr>
              <a:t>14.07.2017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10668">
            <a:off x="11997584" y="6738295"/>
            <a:ext cx="1219048" cy="1219048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108" y="1700808"/>
            <a:ext cx="3870500" cy="3870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3.7037E-6 L -0.06445 -0.11991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29" y="-59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108" y="1700808"/>
            <a:ext cx="3870500" cy="3870500"/>
          </a:xfrm>
          <a:prstGeom prst="rect">
            <a:avLst/>
          </a:prstGeom>
        </p:spPr>
      </p:pic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>
          <a:xfrm>
            <a:off x="845127" y="365760"/>
            <a:ext cx="10515600" cy="1325562"/>
          </a:xfrm>
        </p:spPr>
        <p:txBody>
          <a:bodyPr/>
          <a:lstStyle/>
          <a:p>
            <a:r>
              <a:rPr lang="de-DE" altLang="de-DE" dirty="0"/>
              <a:t>Live-Demo</a:t>
            </a:r>
          </a:p>
        </p:txBody>
      </p:sp>
    </p:spTree>
    <p:extLst>
      <p:ext uri="{BB962C8B-B14F-4D97-AF65-F5344CB8AC3E}">
        <p14:creationId xmlns:p14="http://schemas.microsoft.com/office/powerpoint/2010/main" val="1579894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Ausblick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Mögliche Erweiterungen der App:</a:t>
            </a:r>
          </a:p>
          <a:p>
            <a:pPr lvl="1"/>
            <a:r>
              <a:rPr lang="de-DE" dirty="0"/>
              <a:t>Wartezeiten verifizieren</a:t>
            </a:r>
          </a:p>
          <a:p>
            <a:pPr lvl="1"/>
            <a:r>
              <a:rPr lang="de-DE" dirty="0"/>
              <a:t>Wartezeiten Timer</a:t>
            </a:r>
          </a:p>
          <a:p>
            <a:pPr lvl="1"/>
            <a:r>
              <a:rPr lang="de-DE" dirty="0"/>
              <a:t>Bewertungen kategorisieren</a:t>
            </a:r>
          </a:p>
          <a:p>
            <a:pPr lvl="1"/>
            <a:r>
              <a:rPr lang="de-DE" dirty="0" err="1"/>
              <a:t>Tourplaner</a:t>
            </a:r>
            <a:endParaRPr lang="de-DE" dirty="0"/>
          </a:p>
          <a:p>
            <a:r>
              <a:rPr lang="de-DE" dirty="0"/>
              <a:t>Kooperationen mit Parks</a:t>
            </a:r>
          </a:p>
          <a:p>
            <a:pPr lvl="1"/>
            <a:r>
              <a:rPr lang="de-DE" dirty="0"/>
              <a:t>Anbindung an ggf. vorhandene APIs</a:t>
            </a:r>
          </a:p>
          <a:p>
            <a:pPr lvl="1"/>
            <a:r>
              <a:rPr lang="de-DE" dirty="0"/>
              <a:t>Vorteile für kooperierende Parks ($$$)</a:t>
            </a:r>
          </a:p>
        </p:txBody>
      </p:sp>
    </p:spTree>
    <p:extLst>
      <p:ext uri="{BB962C8B-B14F-4D97-AF65-F5344CB8AC3E}">
        <p14:creationId xmlns:p14="http://schemas.microsoft.com/office/powerpoint/2010/main" val="2148310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Bildquellen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Mögliche Erweiterungen der App:</a:t>
            </a:r>
          </a:p>
          <a:p>
            <a:pPr lvl="1"/>
            <a:r>
              <a:rPr lang="de-DE" dirty="0"/>
              <a:t>Wartezeiten verifizieren</a:t>
            </a:r>
          </a:p>
          <a:p>
            <a:pPr lvl="1"/>
            <a:r>
              <a:rPr lang="de-DE" dirty="0"/>
              <a:t>Wartezeiten Timer</a:t>
            </a:r>
          </a:p>
          <a:p>
            <a:pPr lvl="1"/>
            <a:r>
              <a:rPr lang="de-DE" dirty="0"/>
              <a:t>Bewertungen kategorisieren</a:t>
            </a:r>
          </a:p>
          <a:p>
            <a:pPr lvl="1"/>
            <a:r>
              <a:rPr lang="de-DE" dirty="0" err="1"/>
              <a:t>Tourplaner</a:t>
            </a:r>
            <a:endParaRPr lang="de-DE" dirty="0"/>
          </a:p>
          <a:p>
            <a:r>
              <a:rPr lang="de-DE" dirty="0"/>
              <a:t>Kooperationen mit Parks</a:t>
            </a:r>
          </a:p>
          <a:p>
            <a:pPr lvl="1"/>
            <a:r>
              <a:rPr lang="de-DE" dirty="0"/>
              <a:t>Anbindung an ggf. vorhandene APIs</a:t>
            </a:r>
          </a:p>
          <a:p>
            <a:pPr lvl="1"/>
            <a:r>
              <a:rPr lang="de-DE" dirty="0"/>
              <a:t>Vorteile für kooperierende Parks ($$$)</a:t>
            </a:r>
          </a:p>
        </p:txBody>
      </p:sp>
    </p:spTree>
    <p:extLst>
      <p:ext uri="{BB962C8B-B14F-4D97-AF65-F5344CB8AC3E}">
        <p14:creationId xmlns:p14="http://schemas.microsoft.com/office/powerpoint/2010/main" val="3665927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ußzeilenplatzhalter 14"/>
          <p:cNvSpPr>
            <a:spLocks noGrp="1"/>
          </p:cNvSpPr>
          <p:nvPr>
            <p:ph type="ftr" sz="quarter" idx="11"/>
          </p:nvPr>
        </p:nvSpPr>
        <p:spPr>
          <a:xfrm>
            <a:off x="263352" y="6356350"/>
            <a:ext cx="10945216" cy="365125"/>
          </a:xfrm>
        </p:spPr>
        <p:txBody>
          <a:bodyPr/>
          <a:lstStyle/>
          <a:p>
            <a:r>
              <a:rPr lang="de-DE" altLang="de-DE" sz="900" dirty="0"/>
              <a:t>Quellen: </a:t>
            </a:r>
            <a:r>
              <a:rPr lang="de-DE" altLang="de-DE" sz="900" dirty="0">
                <a:hlinkClick r:id="rId2"/>
              </a:rPr>
              <a:t>https://commons.wikimedia.org/wiki/File:Europa-Park_-_Blue_Fire_Megacoaster_(32).JPG</a:t>
            </a:r>
            <a:r>
              <a:rPr lang="de-DE" altLang="de-DE" sz="900" dirty="0"/>
              <a:t>, </a:t>
            </a:r>
            <a:r>
              <a:rPr lang="de-DE" altLang="de-DE" sz="900" dirty="0">
                <a:hlinkClick r:id="rId3"/>
              </a:rPr>
              <a:t>https://www.coasterfriends.de/forum/attachments/eure-tripreports-unsere-freude/240493d1382869532-europa-park-am-26-10-2013-dsc_4001.jpg</a:t>
            </a:r>
            <a:r>
              <a:rPr lang="de-DE" altLang="de-DE" sz="900" dirty="0"/>
              <a:t>, </a:t>
            </a:r>
            <a:r>
              <a:rPr lang="de-DE" altLang="de-DE" sz="900" dirty="0">
                <a:hlinkClick r:id="rId4"/>
              </a:rPr>
              <a:t>http://photobucket.com/gallery/user/Parksonline/media/cGF0aDovMTUtMV96cHM2NjdiYWYxYy5qcGc=/</a:t>
            </a:r>
            <a:r>
              <a:rPr lang="de-DE" altLang="de-DE" sz="900" dirty="0"/>
              <a:t>, </a:t>
            </a:r>
            <a:r>
              <a:rPr lang="de-DE" altLang="de-DE" sz="900" dirty="0">
                <a:hlinkClick r:id="rId5"/>
              </a:rPr>
              <a:t>https://www.ep-board.de/download/file.php?id=31185&amp;mode=view</a:t>
            </a:r>
            <a:endParaRPr lang="de-DE" altLang="de-DE" sz="9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de-DE" dirty="0"/>
              <a:t>Motivation</a:t>
            </a:r>
          </a:p>
        </p:txBody>
      </p:sp>
      <p:pic>
        <p:nvPicPr>
          <p:cNvPr id="1026" name="Picture 2" descr="https://www.coasterfriends.de/forum/attachments/eure-tripreports-unsere-freude/240493d1382869532-europa-park-am-26-10-2013-dsc_4001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7" t="7769" r="14737"/>
          <a:stretch/>
        </p:blipFill>
        <p:spPr bwMode="auto">
          <a:xfrm>
            <a:off x="5792292" y="565737"/>
            <a:ext cx="2564414" cy="2577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8" descr="https://www.ep-board.de/download/file.php?id=31185&amp;mode=view"/>
          <p:cNvSpPr>
            <a:spLocks noChangeAspect="1" noChangeArrowheads="1"/>
          </p:cNvSpPr>
          <p:nvPr/>
        </p:nvSpPr>
        <p:spPr bwMode="auto">
          <a:xfrm>
            <a:off x="5727576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8" r="15438"/>
          <a:stretch/>
        </p:blipFill>
        <p:spPr>
          <a:xfrm>
            <a:off x="8760296" y="563430"/>
            <a:ext cx="3010495" cy="5366728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2" r="16528"/>
          <a:stretch/>
        </p:blipFill>
        <p:spPr>
          <a:xfrm>
            <a:off x="5861650" y="3363491"/>
            <a:ext cx="2490864" cy="2568974"/>
          </a:xfrm>
          <a:prstGeom prst="rect">
            <a:avLst/>
          </a:prstGeom>
        </p:spPr>
      </p:pic>
      <p:pic>
        <p:nvPicPr>
          <p:cNvPr id="13" name="Grafik 12" descr="Description &lt;strong&gt;Europa-Park&lt;/strong&gt; - &lt;strong&gt;Blue&lt;/strong&gt; &lt;strong&gt;Fire&lt;/strong&gt; Megacoaster (32).JP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75" r="12201" b="14825"/>
          <a:stretch/>
        </p:blipFill>
        <p:spPr>
          <a:xfrm>
            <a:off x="208529" y="2636912"/>
            <a:ext cx="5245339" cy="329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48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Was gibt es bereits?</a:t>
            </a:r>
          </a:p>
        </p:txBody>
      </p:sp>
      <p:pic>
        <p:nvPicPr>
          <p:cNvPr id="2052" name="Picture 4" descr="http://uploads.tapatalk-cdn.com/20160506/d8e6e2c4c8bfc31c9dee0dc32399515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629" y="1691322"/>
            <a:ext cx="2397181" cy="4261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://chip02.chipimages.de/crawler/FK4m2qzW9tRYWGTuOfqK6NjybnBSN9aa/512713549/KbLHGfEOTyNZNVP7TKzx6o4XydYJ0yj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38" y="1680203"/>
            <a:ext cx="2397181" cy="4261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https://lh3.googleusercontent.com/Qffg46s8SZqGpV7GgJu9n_eDRrSo9wiAvE1-wyIz4j-ry8RsRSpd7dS_Az9M6AK2Pyk=h90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1449" y="1691322"/>
            <a:ext cx="2396195" cy="4261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https://lh5.ggpht.com/Xj6eecmIMtBszTyBQiiK9njri1SdHxuSJMvuuQnkkYUsI0r9XREsge76TnUKhDNzVp6N=h90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4883" y="1691322"/>
            <a:ext cx="2388672" cy="425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ußzeilenplatzhalter 14"/>
          <p:cNvSpPr>
            <a:spLocks noGrp="1"/>
          </p:cNvSpPr>
          <p:nvPr>
            <p:ph type="ftr" sz="quarter" idx="11"/>
          </p:nvPr>
        </p:nvSpPr>
        <p:spPr>
          <a:xfrm>
            <a:off x="263352" y="6356350"/>
            <a:ext cx="10945216" cy="365125"/>
          </a:xfrm>
        </p:spPr>
        <p:txBody>
          <a:bodyPr/>
          <a:lstStyle/>
          <a:p>
            <a:r>
              <a:rPr lang="de-DE" altLang="de-DE" sz="900" dirty="0"/>
              <a:t>Quellen: </a:t>
            </a:r>
            <a:r>
              <a:rPr lang="de-DE" altLang="de-DE" sz="900" dirty="0">
                <a:hlinkClick r:id="rId6"/>
              </a:rPr>
              <a:t>http://uploads.tapatalk-cdn.com/20160506/d8e6e2c4c8bfc31c9dee0dc32399515a.jpg</a:t>
            </a:r>
            <a:r>
              <a:rPr lang="de-DE" altLang="de-DE" sz="900" dirty="0"/>
              <a:t>, </a:t>
            </a:r>
            <a:r>
              <a:rPr lang="de-DE" altLang="de-DE" sz="900" dirty="0">
                <a:hlinkClick r:id="rId7"/>
              </a:rPr>
              <a:t>https://lh5.ggpht.com/Xj6eecmIMtBszTyBQiiK9njri1SdHxuSJMvuuQnkkYUsI0r9XREsge76TnUKhDNzVp6N=h900</a:t>
            </a:r>
            <a:r>
              <a:rPr lang="de-DE" altLang="de-DE" sz="900" dirty="0"/>
              <a:t>, </a:t>
            </a:r>
            <a:r>
              <a:rPr lang="de-DE" altLang="de-DE" sz="900" dirty="0">
                <a:hlinkClick r:id="rId8"/>
              </a:rPr>
              <a:t>https://lh3.googleusercontent.com/Qffg46s8SZqGpV7GgJu9n_eDRrSo9wiAvE1-wyIz4j-ry8RsRSpd7dS_Az9M6AK2Pyk=h900</a:t>
            </a:r>
            <a:r>
              <a:rPr lang="de-DE" altLang="de-DE" sz="900" dirty="0"/>
              <a:t>, </a:t>
            </a:r>
            <a:r>
              <a:rPr lang="de-DE" altLang="de-DE" sz="900" dirty="0">
                <a:hlinkClick r:id="rId9"/>
              </a:rPr>
              <a:t>http://chip02.chipimages.de/crawler/FK4m2qzW9tRYWGTuOfqK6NjybnBSN9aa/512713549/KbLHGfEOTyNZNVP7TKzx6o4XydYJ0yj4</a:t>
            </a:r>
            <a:endParaRPr lang="de-DE" altLang="de-DE" sz="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45127" y="1828800"/>
            <a:ext cx="5862941" cy="4351337"/>
          </a:xfrm>
        </p:spPr>
        <p:txBody>
          <a:bodyPr>
            <a:normAutofit/>
          </a:bodyPr>
          <a:lstStyle/>
          <a:p>
            <a:r>
              <a:rPr lang="de-DE" dirty="0"/>
              <a:t>Nutzerverwaltung</a:t>
            </a:r>
          </a:p>
          <a:p>
            <a:pPr lvl="1"/>
            <a:r>
              <a:rPr lang="de-DE" dirty="0"/>
              <a:t>Login mit sozialen Netzwerken/Email</a:t>
            </a:r>
          </a:p>
          <a:p>
            <a:r>
              <a:rPr lang="de-DE" dirty="0"/>
              <a:t>Parkübersicht</a:t>
            </a:r>
          </a:p>
          <a:p>
            <a:pPr lvl="1"/>
            <a:r>
              <a:rPr lang="de-DE" dirty="0"/>
              <a:t>Sortierbar</a:t>
            </a:r>
            <a:br>
              <a:rPr lang="de-DE" dirty="0"/>
            </a:br>
            <a:r>
              <a:rPr lang="de-DE" dirty="0"/>
              <a:t>(Entfernung, Name, Bewertung)</a:t>
            </a:r>
          </a:p>
          <a:p>
            <a:pPr lvl="1"/>
            <a:r>
              <a:rPr lang="de-DE" dirty="0"/>
              <a:t>Durchsuchbar</a:t>
            </a:r>
          </a:p>
          <a:p>
            <a:pPr lvl="1"/>
            <a:r>
              <a:rPr lang="de-DE" dirty="0"/>
              <a:t>Favoriten</a:t>
            </a:r>
          </a:p>
          <a:p>
            <a:r>
              <a:rPr lang="de-DE" dirty="0"/>
              <a:t>Park</a:t>
            </a:r>
          </a:p>
          <a:p>
            <a:pPr lvl="1"/>
            <a:r>
              <a:rPr lang="de-DE" dirty="0"/>
              <a:t>Infos zum Park</a:t>
            </a:r>
          </a:p>
          <a:p>
            <a:pPr lvl="1"/>
            <a:r>
              <a:rPr lang="de-DE" dirty="0"/>
              <a:t>Park in Karte anzeigen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459" y="908720"/>
            <a:ext cx="2493901" cy="475252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8763" y="908720"/>
            <a:ext cx="2493901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472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45127" y="1828800"/>
            <a:ext cx="6078965" cy="7864896"/>
          </a:xfrm>
        </p:spPr>
        <p:txBody>
          <a:bodyPr>
            <a:normAutofit/>
          </a:bodyPr>
          <a:lstStyle/>
          <a:p>
            <a:r>
              <a:rPr lang="de-DE" dirty="0"/>
              <a:t>Attraktionsübersicht</a:t>
            </a:r>
          </a:p>
          <a:p>
            <a:pPr lvl="1"/>
            <a:r>
              <a:rPr lang="de-DE" dirty="0"/>
              <a:t>Sortierbar (Wartezeit, Name, Bewertung)</a:t>
            </a:r>
          </a:p>
          <a:p>
            <a:pPr lvl="1"/>
            <a:r>
              <a:rPr lang="de-DE" dirty="0"/>
              <a:t>Durchsuchbar</a:t>
            </a:r>
          </a:p>
          <a:p>
            <a:pPr lvl="1"/>
            <a:r>
              <a:rPr lang="de-DE" dirty="0"/>
              <a:t>Filterbar</a:t>
            </a:r>
            <a:br>
              <a:rPr lang="de-DE" dirty="0"/>
            </a:br>
            <a:r>
              <a:rPr lang="de-DE" dirty="0"/>
              <a:t>(Achterbahn, Wasserbahn, Essen, …)</a:t>
            </a:r>
          </a:p>
          <a:p>
            <a:pPr lvl="1"/>
            <a:r>
              <a:rPr lang="de-DE" dirty="0"/>
              <a:t>Favoriten</a:t>
            </a:r>
          </a:p>
          <a:p>
            <a:r>
              <a:rPr lang="de-DE" dirty="0"/>
              <a:t>Attraktion</a:t>
            </a:r>
          </a:p>
          <a:p>
            <a:pPr lvl="1"/>
            <a:r>
              <a:rPr lang="de-DE" dirty="0"/>
              <a:t>Wartezeit eintragen (falls berechtigt)</a:t>
            </a:r>
          </a:p>
          <a:p>
            <a:pPr lvl="1"/>
            <a:r>
              <a:rPr lang="de-DE" dirty="0"/>
              <a:t>Statistiken zu Wartezeiten (Aktuell,</a:t>
            </a:r>
            <a:br>
              <a:rPr lang="de-DE" dirty="0"/>
            </a:br>
            <a:r>
              <a:rPr lang="de-DE" dirty="0"/>
              <a:t>Tages-, Uhrzeiten-, Gesamtdurchschnitt)</a:t>
            </a:r>
          </a:p>
          <a:p>
            <a:pPr lvl="1"/>
            <a:r>
              <a:rPr lang="de-DE" dirty="0"/>
              <a:t>Infos zu Attraktion</a:t>
            </a:r>
          </a:p>
          <a:p>
            <a:pPr lvl="1"/>
            <a:r>
              <a:rPr lang="de-DE" dirty="0"/>
              <a:t>Attraktion in Karte anzeigen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459" y="908720"/>
            <a:ext cx="2493900" cy="4752528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8763" y="908720"/>
            <a:ext cx="249390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270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45127" y="1828800"/>
            <a:ext cx="6078965" cy="7864896"/>
          </a:xfrm>
        </p:spPr>
        <p:txBody>
          <a:bodyPr>
            <a:normAutofit/>
          </a:bodyPr>
          <a:lstStyle/>
          <a:p>
            <a:r>
              <a:rPr lang="de-DE" dirty="0"/>
              <a:t>Bewertungen </a:t>
            </a:r>
          </a:p>
          <a:p>
            <a:pPr lvl="1"/>
            <a:r>
              <a:rPr lang="de-DE" dirty="0"/>
              <a:t>Übersicht Park-/Attraktionsbewertungen</a:t>
            </a:r>
          </a:p>
          <a:p>
            <a:pPr lvl="1"/>
            <a:r>
              <a:rPr lang="de-DE" dirty="0"/>
              <a:t>Bewertung eintragen/bearbeiten (falls eingeloggt)</a:t>
            </a:r>
          </a:p>
          <a:p>
            <a:r>
              <a:rPr lang="de-DE" dirty="0"/>
              <a:t>Wartezeiten</a:t>
            </a:r>
          </a:p>
          <a:p>
            <a:pPr lvl="1"/>
            <a:r>
              <a:rPr lang="de-DE" dirty="0"/>
              <a:t>Ansicht der letzten Wartezeiten</a:t>
            </a:r>
          </a:p>
          <a:p>
            <a:r>
              <a:rPr lang="de-DE" dirty="0"/>
              <a:t>Admin-Funktionen</a:t>
            </a:r>
          </a:p>
          <a:p>
            <a:pPr lvl="1"/>
            <a:r>
              <a:rPr lang="de-DE" dirty="0"/>
              <a:t>Parks erstellen</a:t>
            </a:r>
          </a:p>
          <a:p>
            <a:pPr lvl="1"/>
            <a:r>
              <a:rPr lang="de-DE" dirty="0"/>
              <a:t>Eigene Parks verwalten:</a:t>
            </a:r>
          </a:p>
          <a:p>
            <a:pPr lvl="2"/>
            <a:r>
              <a:rPr lang="de-DE" dirty="0"/>
              <a:t>Park bearbeiten</a:t>
            </a:r>
          </a:p>
          <a:p>
            <a:pPr lvl="2"/>
            <a:r>
              <a:rPr lang="de-DE" dirty="0"/>
              <a:t>Attraktionen erstellen/bearbeiten</a:t>
            </a:r>
          </a:p>
          <a:p>
            <a:pPr lvl="2"/>
            <a:r>
              <a:rPr lang="de-DE" dirty="0"/>
              <a:t>Bewertungen zensieren</a:t>
            </a:r>
          </a:p>
          <a:p>
            <a:endParaRPr lang="de-DE" dirty="0"/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459" y="908720"/>
            <a:ext cx="2493900" cy="4752528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8763" y="908720"/>
            <a:ext cx="249390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178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45127" y="1828800"/>
            <a:ext cx="4026737" cy="620871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Entwicklung als Android App (Android Studio)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Online-Speicherung: </a:t>
            </a:r>
            <a:r>
              <a:rPr lang="de-DE" sz="2400" dirty="0" err="1"/>
              <a:t>SQLite</a:t>
            </a:r>
            <a:r>
              <a:rPr lang="de-DE" sz="2400" dirty="0"/>
              <a:t> (</a:t>
            </a:r>
            <a:r>
              <a:rPr lang="de-DE" sz="2400" dirty="0" err="1"/>
              <a:t>Azure</a:t>
            </a:r>
            <a:r>
              <a:rPr lang="de-DE" sz="24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Offline-Speicherung: JSON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1" t="6950" r="12448" b="6950"/>
          <a:stretch/>
        </p:blipFill>
        <p:spPr>
          <a:xfrm>
            <a:off x="5447928" y="836712"/>
            <a:ext cx="6408044" cy="471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965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Libraries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Microsoft </a:t>
            </a:r>
            <a:r>
              <a:rPr lang="de-DE" dirty="0" err="1"/>
              <a:t>Azure</a:t>
            </a:r>
            <a:br>
              <a:rPr lang="de-DE" dirty="0"/>
            </a:br>
            <a:r>
              <a:rPr lang="de-DE" dirty="0"/>
              <a:t>(Server mit persistenter Speicherung in </a:t>
            </a:r>
            <a:r>
              <a:rPr lang="de-DE" dirty="0" err="1"/>
              <a:t>SQLite</a:t>
            </a:r>
            <a:r>
              <a:rPr lang="de-DE" dirty="0"/>
              <a:t>-Datenbank) </a:t>
            </a:r>
          </a:p>
          <a:p>
            <a:r>
              <a:rPr lang="de-DE" dirty="0" err="1"/>
              <a:t>Firebase</a:t>
            </a:r>
            <a:r>
              <a:rPr lang="de-DE" dirty="0"/>
              <a:t> (Nutzerverwaltung)</a:t>
            </a:r>
          </a:p>
          <a:p>
            <a:r>
              <a:rPr lang="de-DE" dirty="0" err="1"/>
              <a:t>Cloudinary</a:t>
            </a:r>
            <a:r>
              <a:rPr lang="de-DE" dirty="0"/>
              <a:t> (Bilder-Hosting)</a:t>
            </a:r>
          </a:p>
          <a:p>
            <a:r>
              <a:rPr lang="de-DE" dirty="0"/>
              <a:t>Picasso (einfaches Laden der Bilder)</a:t>
            </a:r>
          </a:p>
          <a:p>
            <a:r>
              <a:rPr lang="de-DE" dirty="0" err="1"/>
              <a:t>Glide</a:t>
            </a:r>
            <a:r>
              <a:rPr lang="de-DE" dirty="0"/>
              <a:t> (Lade-Animation)</a:t>
            </a:r>
          </a:p>
          <a:p>
            <a:r>
              <a:rPr lang="de-DE" dirty="0" err="1"/>
              <a:t>MPAndroidCharts</a:t>
            </a:r>
            <a:r>
              <a:rPr lang="de-DE" dirty="0"/>
              <a:t> (Wartezeiten: Bar Charts)</a:t>
            </a:r>
          </a:p>
          <a:p>
            <a:r>
              <a:rPr lang="de-DE" dirty="0" err="1"/>
              <a:t>MaterialChipsInput</a:t>
            </a:r>
            <a:r>
              <a:rPr lang="de-DE" dirty="0"/>
              <a:t> (</a:t>
            </a:r>
            <a:r>
              <a:rPr lang="de-DE" dirty="0" err="1"/>
              <a:t>ChipViews</a:t>
            </a:r>
            <a:r>
              <a:rPr lang="de-DE" dirty="0"/>
              <a:t> für Kategorien)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0604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Herausforderungen bei der Implementierung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„</a:t>
            </a:r>
            <a:r>
              <a:rPr lang="de-DE" dirty="0" err="1"/>
              <a:t>Dex</a:t>
            </a:r>
            <a:r>
              <a:rPr lang="de-DE" dirty="0"/>
              <a:t>-Limit“ bei Android: 64k Methoden-Limit</a:t>
            </a:r>
          </a:p>
          <a:p>
            <a:r>
              <a:rPr lang="de-DE" dirty="0"/>
              <a:t>Microsoft </a:t>
            </a:r>
            <a:r>
              <a:rPr lang="de-DE" dirty="0" err="1"/>
              <a:t>Azure</a:t>
            </a:r>
            <a:endParaRPr lang="de-DE" dirty="0"/>
          </a:p>
          <a:p>
            <a:pPr lvl="1"/>
            <a:r>
              <a:rPr lang="de-DE" dirty="0"/>
              <a:t>Webinterface nicht intuitiv</a:t>
            </a:r>
          </a:p>
          <a:p>
            <a:pPr lvl="1"/>
            <a:r>
              <a:rPr lang="de-DE" dirty="0"/>
              <a:t>Einschränkungen für Studenten</a:t>
            </a:r>
          </a:p>
          <a:p>
            <a:pPr lvl="1"/>
            <a:r>
              <a:rPr lang="de-DE" dirty="0"/>
              <a:t>Zwischenzeitlich sehr langsamer Verbindungsaufbau</a:t>
            </a:r>
          </a:p>
          <a:p>
            <a:r>
              <a:rPr lang="de-DE" dirty="0"/>
              <a:t>Unterstützung älterer Versionen bei Benutzung neuer Funktionen</a:t>
            </a:r>
          </a:p>
          <a:p>
            <a:r>
              <a:rPr lang="de-DE" dirty="0"/>
              <a:t>Interface-Design so umsetzen wie geplant</a:t>
            </a:r>
          </a:p>
          <a:p>
            <a:r>
              <a:rPr lang="de-DE" dirty="0"/>
              <a:t>Möglichst wenige Verbindungen zum Server aufbauen</a:t>
            </a:r>
          </a:p>
          <a:p>
            <a:r>
              <a:rPr lang="de-DE" dirty="0"/>
              <a:t>Benutzung von </a:t>
            </a:r>
            <a:r>
              <a:rPr lang="de-DE" dirty="0" err="1"/>
              <a:t>Maps</a:t>
            </a:r>
            <a:r>
              <a:rPr lang="de-DE" dirty="0"/>
              <a:t>- / Standort-Services</a:t>
            </a:r>
          </a:p>
        </p:txBody>
      </p:sp>
    </p:spTree>
    <p:extLst>
      <p:ext uri="{BB962C8B-B14F-4D97-AF65-F5344CB8AC3E}">
        <p14:creationId xmlns:p14="http://schemas.microsoft.com/office/powerpoint/2010/main" val="1708957155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341</Words>
  <Application>Microsoft Office PowerPoint</Application>
  <PresentationFormat>Breitbild</PresentationFormat>
  <Paragraphs>85</Paragraphs>
  <Slides>12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</vt:lpstr>
      <vt:lpstr>Wingdings 2</vt:lpstr>
      <vt:lpstr>HDOfficeLightV0</vt:lpstr>
      <vt:lpstr>PowerPoint-Präsentation</vt:lpstr>
      <vt:lpstr>Motivation</vt:lpstr>
      <vt:lpstr>Was gibt es bereits?</vt:lpstr>
      <vt:lpstr>Konzept</vt:lpstr>
      <vt:lpstr>Konzept</vt:lpstr>
      <vt:lpstr>Konzept</vt:lpstr>
      <vt:lpstr>Implementierung</vt:lpstr>
      <vt:lpstr>Libraries</vt:lpstr>
      <vt:lpstr>Herausforderungen bei der Implementierung</vt:lpstr>
      <vt:lpstr>Live-Demo</vt:lpstr>
      <vt:lpstr>Ausblick</vt:lpstr>
      <vt:lpstr>Bildquellen</vt:lpstr>
    </vt:vector>
  </TitlesOfParts>
  <Company>kiz Abt. Medien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Titelmaster</dc:title>
  <dc:creator>Luis Beaucamp</dc:creator>
  <cp:lastModifiedBy>Luis Beaucamp</cp:lastModifiedBy>
  <cp:revision>69</cp:revision>
  <dcterms:modified xsi:type="dcterms:W3CDTF">2017-07-13T13:23:14Z</dcterms:modified>
</cp:coreProperties>
</file>